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11" r:id="rId3"/>
    <p:sldId id="2938" r:id="rId4"/>
    <p:sldId id="2934" r:id="rId5"/>
    <p:sldId id="2939" r:id="rId6"/>
    <p:sldId id="2940" r:id="rId7"/>
    <p:sldId id="2941" r:id="rId8"/>
    <p:sldId id="2942" r:id="rId9"/>
    <p:sldId id="2943" r:id="rId10"/>
    <p:sldId id="2944" r:id="rId11"/>
    <p:sldId id="2952" r:id="rId12"/>
    <p:sldId id="2906" r:id="rId13"/>
    <p:sldId id="2918" r:id="rId14"/>
    <p:sldId id="2945" r:id="rId15"/>
    <p:sldId id="2946" r:id="rId16"/>
    <p:sldId id="2920" r:id="rId17"/>
    <p:sldId id="2921" r:id="rId18"/>
    <p:sldId id="2922" r:id="rId19"/>
    <p:sldId id="2923" r:id="rId20"/>
    <p:sldId id="2925" r:id="rId21"/>
    <p:sldId id="2947" r:id="rId22"/>
    <p:sldId id="2948" r:id="rId23"/>
    <p:sldId id="2949" r:id="rId24"/>
    <p:sldId id="2950" r:id="rId25"/>
    <p:sldId id="2951" r:id="rId26"/>
    <p:sldId id="2981" r:id="rId27"/>
    <p:sldId id="2954" r:id="rId28"/>
    <p:sldId id="2963" r:id="rId29"/>
    <p:sldId id="2935" r:id="rId30"/>
    <p:sldId id="2953" r:id="rId31"/>
    <p:sldId id="2960" r:id="rId32"/>
    <p:sldId id="2959" r:id="rId33"/>
    <p:sldId id="2957" r:id="rId34"/>
    <p:sldId id="2958" r:id="rId35"/>
    <p:sldId id="2961" r:id="rId36"/>
    <p:sldId id="2967" r:id="rId37"/>
    <p:sldId id="2962" r:id="rId38"/>
    <p:sldId id="2968" r:id="rId39"/>
    <p:sldId id="2966" r:id="rId40"/>
    <p:sldId id="2978" r:id="rId41"/>
    <p:sldId id="2979" r:id="rId42"/>
    <p:sldId id="2980" r:id="rId43"/>
    <p:sldId id="2969" r:id="rId44"/>
    <p:sldId id="2970" r:id="rId45"/>
    <p:sldId id="2974" r:id="rId46"/>
    <p:sldId id="2975" r:id="rId47"/>
    <p:sldId id="2971" r:id="rId48"/>
    <p:sldId id="2976" r:id="rId49"/>
    <p:sldId id="2977" r:id="rId50"/>
    <p:sldId id="2972" r:id="rId51"/>
    <p:sldId id="297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1"/>
    <p:restoredTop sz="67744"/>
  </p:normalViewPr>
  <p:slideViewPr>
    <p:cSldViewPr snapToGrid="0">
      <p:cViewPr varScale="1">
        <p:scale>
          <a:sx n="83" d="100"/>
          <a:sy n="83" d="100"/>
        </p:scale>
        <p:origin x="1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58D9-1ED7-3745-BD22-27B9031BD376}" type="datetimeFigureOut">
              <a:rPr lang="en-US" smtClean="0"/>
              <a:t>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1EA8-6A35-D34D-8BE8-6767FE20B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77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A4B8-8948-A75B-32EE-EBB32E10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A3D6A7-B05A-E0B7-64CF-7733F0A2D2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46EBC-2BBF-3114-AAF1-11BA8F7E2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AA6-6054-DEAE-492F-756F1C59B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9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Odds ratio that a patient encounter was attributable to infection by a vector-borne pathogen. Results of multivariate analyses in both patient populations to identify risk factors of contracting vector-borne pathogens.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9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169FA-380A-DE48-AB0E-9D4EFE723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1DCA0-6F87-4B56-41D7-3CD14DF95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7D4DD-F19C-347A-481B-9ECC019D6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3AD6A-2D90-8DDC-09CE-A1620987A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4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0300-EE6B-5A02-5081-0246F3B3F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EC666-DA26-733B-28BF-C0DFD2647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3197E-0D46-877E-94FC-A57D3E30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74747"/>
                </a:solidFill>
                <a:effectLst/>
                <a:latin typeface="Helvetica Neue" panose="02000503000000020004" pitchFamily="2" charset="0"/>
              </a:rPr>
              <a:t>enzyme-linked immunosorbent assay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AEFBD0-0FCD-EC55-1056-F4058C463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7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3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Young patients (median 10 yrs in hospital and 6 years in community)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predominant symptom = headache (52.4%)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approximately half of hospital cohort reported insect exposure, primarily mosquitos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three-quarters of all participants reported animal exposure, chiefly dogs, cats, and chickens, with some rare reports of exposure to pigs and horses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CF80-3068-A7A1-25D3-728A7456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CC1CF5-42ED-878C-FE34-00CE9C10F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DECBF7-4C52-0D0D-13EF-582C10106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9682D-ECD8-1C96-7EE9-CE12CE00F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4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F573-EEA1-07F3-294C-A10AA669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E9AA9-4DF1-2191-2758-E895C31022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D20CA-427A-A483-70A4-55D0504D2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7D999-F0FA-62C9-5434-465C8D7FF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1A6E-0576-95A9-7206-7AE2CA941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7751D-23AA-284E-9260-15844AEBB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9D14F-351D-5685-9F86-58DC550ED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9B451-2A72-5367-CF05-F2601A7DA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91EA8-6A35-D34D-8BE8-6767FE20B4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FC25-3502-3042-88C8-3D54311C7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200F3-098D-0E24-67B9-451A99C8D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908B8-7B80-C7F0-C56E-7478E8B90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4196D-38C9-67CF-69F4-7393C191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0C4C5-44D2-C96C-E45D-D2DA387C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879A-E391-335E-3B43-424C83CB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07383-C635-BBBE-0F8B-E57B6DC39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44C9E-3914-D56E-B4DE-AD810F80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2D548-15A9-F28B-F548-F98E86A3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7F45-5980-7B37-D1D8-8D1D62DFD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664D07-F97D-A886-B8DF-61A66D8EA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2E4B-5846-20C0-0437-0692DBB4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4011E-1AF6-8D31-2D89-27A7E80A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D496-221C-295F-0943-67DED6A4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B090-B1C5-40E5-1BC9-91C26518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6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8A8B-9DF3-3231-C215-1CC66AE4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DA5C-ECF3-B347-5A97-A719C7C6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6EEE-4EAB-FB30-2347-5E685AA2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319AE-011D-D65C-46B3-12B11409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1648-51DE-752D-149D-C18E7B66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2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AED3-3F7E-A631-8C52-4316CFBE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9BB78-12E2-8137-B90F-4F469EB2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4741-2BC6-E75F-A781-90FF752C7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3C01A-9BB4-5085-6977-2ABCB511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9539-8F95-12F1-8CA1-9B95A360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E52E-584B-CC42-C491-1E978FBC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64FC-1F9F-ECCA-9924-0D01F8F2E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F670A-D5D0-52A4-AAE5-AD25146C6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D87C4-9A1B-2937-ECBF-F36447A1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149C8-4F3B-2E50-3B74-0468A405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8C9EB-FB67-E4E7-676F-E10D1F6E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9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B4EE-8510-8178-250E-C1EFE72D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1581-E564-202D-DED8-54DD9762B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768F9-2AC6-6EEF-CB32-4DA60132E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2E73A-4B49-BD55-3FB5-EB743096E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2BF8C-ED5D-EEBF-2FA8-5F085B7DF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8754B-40A0-0EBD-5B84-F5EA1E7BF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B35EF-3D70-1DB8-4101-60B6905F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DEA45-7BE5-FA1B-2158-26C991B5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08EA-904A-E31E-D9B8-BB290974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D0DFA-C1D0-B140-F36C-4C0A9DF7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BAD02-B0A7-405B-9C0A-ED93640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8B2B1-7B9C-2A60-B075-59752EAF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8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43961-CCBC-499B-5BFA-B526E5BB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E1A7D-BEE5-B5A9-71B2-A086008F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34863-5193-02CA-0843-194C1FE6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8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1833-42D4-49FA-B017-413831DD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C47B-9988-17C4-D5A5-DC6B144D5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8D35B-B3E5-FC9F-EF36-8D7DCBA6D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799AF-4557-D51D-5B7C-1312C598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7A38F-47C1-8280-E556-8AC36173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6F6C6-FAE7-7E60-9EF9-B05C95814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0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7CBE-4BD4-92FE-DC44-37F1A84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3A58F5-0D72-E6B8-7BD0-11EF6D662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BFFE-7B71-2F01-CDEE-392439E69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760C32-6C4E-C09D-245B-CE418100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4B95D-6C22-8D1B-3EEB-51EE91E7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AA842-9982-726D-DE2A-1FED313C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4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F8637-BF80-5B8E-7EE5-D55DCF9CB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EF5DF-DBD7-4E9E-C778-54F8282DD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282B0-EB58-CC49-9E39-F8DA5FA4F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09CC05-AB2A-0C40-B8DF-B204BA128FA5}" type="datetimeFigureOut">
              <a:rPr lang="en-US" smtClean="0"/>
              <a:t>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1B97-8ED8-C18B-34EB-58BFF6E9B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1514-FE6C-A95C-233B-7463F28E4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B3003-3BE8-044E-8FB2-793324780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HRio1yyhQ&amp;t=171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RcP85JHLmnI&amp;t=18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ncbi.nlm.nih.gov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999-586C-60B7-6AB2-8FB4DD575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6346" y="353292"/>
            <a:ext cx="3590752" cy="361185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– Reading Recap and Discussion –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273BE-1FFE-7A59-3BCC-BB7787DE3060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E0FF9F-2C2D-C12E-2434-FCC000235BF0}"/>
              </a:ext>
            </a:extLst>
          </p:cNvPr>
          <p:cNvSpPr txBox="1">
            <a:spLocks/>
          </p:cNvSpPr>
          <p:nvPr/>
        </p:nvSpPr>
        <p:spPr>
          <a:xfrm>
            <a:off x="141515" y="384313"/>
            <a:ext cx="10515600" cy="83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4245D1-8920-6B83-04BD-6F82EAF44615}"/>
              </a:ext>
            </a:extLst>
          </p:cNvPr>
          <p:cNvSpPr txBox="1">
            <a:spLocks/>
          </p:cNvSpPr>
          <p:nvPr/>
        </p:nvSpPr>
        <p:spPr>
          <a:xfrm>
            <a:off x="1117718" y="2103437"/>
            <a:ext cx="995656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metagenomic Next Generation Sequencing (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mNGS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) in Global Health</a:t>
            </a:r>
          </a:p>
        </p:txBody>
      </p:sp>
    </p:spTree>
    <p:extLst>
      <p:ext uri="{BB962C8B-B14F-4D97-AF65-F5344CB8AC3E}">
        <p14:creationId xmlns:p14="http://schemas.microsoft.com/office/powerpoint/2010/main" val="79345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D329-2DCA-1170-EFB4-F536D4E24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5F80-A436-9AC3-9C11-3C2C118F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9F40A3B-9E34-729E-2FCA-1FFBC9B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D5EBDD45-DCB1-99B8-30FB-723F9C1F3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1556A49E-2CA0-B5D3-82A0-6F319DE11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E248CC4C-09E6-C9C9-088E-5046E5326018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349768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2293A-0A9A-A48D-7AC1-003094AC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4FDE-EC29-2A4C-518F-A62674494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2BC69F8-7C4B-51A6-6BA7-61D5146A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FF945B6A-1A53-0D75-792E-E258F57AA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CA1FB1CC-DFE2-3B98-3057-94C2A2B8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B239F64-5E1C-12BB-12DC-501A95232F23}"/>
              </a:ext>
            </a:extLst>
          </p:cNvPr>
          <p:cNvSpPr txBox="1">
            <a:spLocks/>
          </p:cNvSpPr>
          <p:nvPr/>
        </p:nvSpPr>
        <p:spPr>
          <a:xfrm>
            <a:off x="561977" y="5153817"/>
            <a:ext cx="11677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Only sequencing gives us a unique “name” for each pathogen.</a:t>
            </a:r>
            <a:endParaRPr lang="en-US" sz="3500" i="1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C46150C-0101-B708-E6D6-C95A35F1B332}"/>
              </a:ext>
            </a:extLst>
          </p:cNvPr>
          <p:cNvSpPr txBox="1">
            <a:spLocks/>
          </p:cNvSpPr>
          <p:nvPr/>
        </p:nvSpPr>
        <p:spPr>
          <a:xfrm>
            <a:off x="652469" y="5759446"/>
            <a:ext cx="12249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‘</a:t>
            </a:r>
            <a:r>
              <a:rPr lang="en-GB" sz="3500" b="1" i="1" dirty="0">
                <a:solidFill>
                  <a:srgbClr val="C00000"/>
                </a:solidFill>
                <a:cs typeface="Arial" panose="020B0604020202020204" pitchFamily="34" charset="0"/>
              </a:rPr>
              <a:t>Library prep</a:t>
            </a:r>
            <a:r>
              <a:rPr lang="en-GB" sz="3500" i="1" dirty="0">
                <a:solidFill>
                  <a:srgbClr val="000000"/>
                </a:solidFill>
                <a:cs typeface="Arial" panose="020B0604020202020204" pitchFamily="34" charset="0"/>
              </a:rPr>
              <a:t>’ is the preparation of a sample for sequencing. </a:t>
            </a:r>
            <a:endParaRPr lang="en-US" sz="3500" i="1" dirty="0"/>
          </a:p>
        </p:txBody>
      </p:sp>
    </p:spTree>
    <p:extLst>
      <p:ext uri="{BB962C8B-B14F-4D97-AF65-F5344CB8AC3E}">
        <p14:creationId xmlns:p14="http://schemas.microsoft.com/office/powerpoint/2010/main" val="417209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9BD2-EFEA-F251-9BD6-804086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89142-A1B7-ABC9-53DA-E9807D31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677F-344D-3523-9198-0508FE073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3465-1CD5-777B-A586-4B0C0034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CB87-FD7F-27BC-D0FA-786EC0051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DDF884-1050-2995-4D14-62FEC74D7A59}"/>
              </a:ext>
            </a:extLst>
          </p:cNvPr>
          <p:cNvSpPr/>
          <p:nvPr/>
        </p:nvSpPr>
        <p:spPr>
          <a:xfrm>
            <a:off x="838200" y="2628900"/>
            <a:ext cx="10234613" cy="325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5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071DA-1C77-C150-C91C-D30977C8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38E8-EDE7-D78E-F637-FB543BB4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1457C-2E62-438F-6E04-4DB096D6C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6A0BE-33C3-A029-033A-0D99EC8A130D}"/>
              </a:ext>
            </a:extLst>
          </p:cNvPr>
          <p:cNvSpPr/>
          <p:nvPr/>
        </p:nvSpPr>
        <p:spPr>
          <a:xfrm>
            <a:off x="838200" y="3429000"/>
            <a:ext cx="10234613" cy="2457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41AA3-7074-E383-3C5B-E30BEC78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AB3E8-342B-DFD9-F67F-7D9F3FF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61FD-C2E6-EC19-6E19-4B2E112F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599" y="1704971"/>
            <a:ext cx="10210801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nucleotide bases (A, T, G and C) that make up DNA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1970s. Since then, technology has advanced significantly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Human Genome Project: October 1990 – April 2003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$2.7 billion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Mostly Sanger sequencing</a:t>
            </a:r>
          </a:p>
          <a:p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Today, human genomes are sequenced rapidly and cheaply ($100s) and much less for smaller organisms (e.g. viruses)</a:t>
            </a:r>
          </a:p>
          <a:p>
            <a:pPr lvl="1"/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Often using ‘Next Generation Sequencing’ (NGS) techniques</a:t>
            </a:r>
          </a:p>
        </p:txBody>
      </p:sp>
    </p:spTree>
    <p:extLst>
      <p:ext uri="{BB962C8B-B14F-4D97-AF65-F5344CB8AC3E}">
        <p14:creationId xmlns:p14="http://schemas.microsoft.com/office/powerpoint/2010/main" val="203438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B4E1-5388-1514-8DB6-A7A24020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161-03B0-820F-ED57-C35B78CA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AA6D4D-032B-1A80-7EC9-FC615913412A}"/>
              </a:ext>
            </a:extLst>
          </p:cNvPr>
          <p:cNvSpPr txBox="1">
            <a:spLocks/>
          </p:cNvSpPr>
          <p:nvPr/>
        </p:nvSpPr>
        <p:spPr>
          <a:xfrm>
            <a:off x="478970" y="1355953"/>
            <a:ext cx="2313213" cy="115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Sanger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26671-A1A7-D643-EA3E-3AF3EC82AFBA}"/>
              </a:ext>
            </a:extLst>
          </p:cNvPr>
          <p:cNvSpPr txBox="1">
            <a:spLocks/>
          </p:cNvSpPr>
          <p:nvPr/>
        </p:nvSpPr>
        <p:spPr>
          <a:xfrm>
            <a:off x="4597571" y="1355953"/>
            <a:ext cx="3347357" cy="177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Illumina (short-read)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4990E-71DE-56DC-4451-13617A47500D}"/>
              </a:ext>
            </a:extLst>
          </p:cNvPr>
          <p:cNvSpPr txBox="1">
            <a:spLocks/>
          </p:cNvSpPr>
          <p:nvPr/>
        </p:nvSpPr>
        <p:spPr>
          <a:xfrm>
            <a:off x="8844644" y="1355953"/>
            <a:ext cx="3347356" cy="1608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Nanopore (long-read)</a:t>
            </a:r>
          </a:p>
        </p:txBody>
      </p:sp>
      <p:pic>
        <p:nvPicPr>
          <p:cNvPr id="3074" name="Picture 2" descr="Sanger Sequencing - StarSEQ - The Nucleotide Specialists">
            <a:extLst>
              <a:ext uri="{FF2B5EF4-FFF2-40B4-BE49-F238E27FC236}">
                <a16:creationId xmlns:a16="http://schemas.microsoft.com/office/drawing/2014/main" id="{25BB3C6C-5D48-A5AD-23BF-C928ABB0A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7850" r="7308" b="12381"/>
          <a:stretch/>
        </p:blipFill>
        <p:spPr bwMode="auto">
          <a:xfrm>
            <a:off x="0" y="3135086"/>
            <a:ext cx="4084301" cy="28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Seq System | Focused power for targeted gene and small genome sequencing">
            <a:extLst>
              <a:ext uri="{FF2B5EF4-FFF2-40B4-BE49-F238E27FC236}">
                <a16:creationId xmlns:a16="http://schemas.microsoft.com/office/drawing/2014/main" id="{DE186056-2F6F-0C84-1F92-6DA0BB12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8" y="3135086"/>
            <a:ext cx="4084301" cy="306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xford Nanopore, the disruptive unicorn gunning for Illumina | Evaluate">
            <a:extLst>
              <a:ext uri="{FF2B5EF4-FFF2-40B4-BE49-F238E27FC236}">
                <a16:creationId xmlns:a16="http://schemas.microsoft.com/office/drawing/2014/main" id="{C688285D-926F-DBC3-B150-1B8DE330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6" y="3398043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04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009E-0092-16B5-E9BE-30B53C6D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577A-20B5-53ED-D1B8-C2DEAE84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2442" y="-2063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Sanger Sequencing</a:t>
            </a:r>
          </a:p>
        </p:txBody>
      </p:sp>
      <p:pic>
        <p:nvPicPr>
          <p:cNvPr id="2050" name="Picture 2" descr="2 The Sanger sequencing method in 7 steps. (1) The dsDNA fragment is... |  Download Scientific Diagram">
            <a:extLst>
              <a:ext uri="{FF2B5EF4-FFF2-40B4-BE49-F238E27FC236}">
                <a16:creationId xmlns:a16="http://schemas.microsoft.com/office/drawing/2014/main" id="{E9303D7B-8643-432F-5551-4AC7105A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11" y="1090846"/>
            <a:ext cx="6884745" cy="43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9FAFA0F-64BA-158E-7AAC-DB9B79DC3E1F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The DNA sample is divided into four separate reactions, containing all four of the standard deoxynucleotides (</a:t>
            </a:r>
            <a:r>
              <a:rPr lang="en-GB" dirty="0" err="1"/>
              <a:t>dATP</a:t>
            </a:r>
            <a:r>
              <a:rPr lang="en-GB" dirty="0"/>
              <a:t>, </a:t>
            </a:r>
            <a:r>
              <a:rPr lang="en-GB" dirty="0" err="1"/>
              <a:t>dGTP</a:t>
            </a:r>
            <a:r>
              <a:rPr lang="en-GB" dirty="0"/>
              <a:t>, </a:t>
            </a:r>
            <a:r>
              <a:rPr lang="en-GB" dirty="0" err="1"/>
              <a:t>dCTP</a:t>
            </a:r>
            <a:r>
              <a:rPr lang="en-GB" dirty="0"/>
              <a:t> and dTTP) and a DNA polymerase (which attached the dNTPs)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To each reaction is added only one </a:t>
            </a:r>
            <a:r>
              <a:rPr lang="en-GB" dirty="0" err="1"/>
              <a:t>dideoxynucleotides</a:t>
            </a:r>
            <a:r>
              <a:rPr lang="en-GB" dirty="0"/>
              <a:t> (</a:t>
            </a:r>
            <a:r>
              <a:rPr lang="en-GB" dirty="0" err="1"/>
              <a:t>ddATP</a:t>
            </a:r>
            <a:r>
              <a:rPr lang="en-GB" dirty="0"/>
              <a:t>, </a:t>
            </a:r>
            <a:r>
              <a:rPr lang="en-GB" dirty="0" err="1"/>
              <a:t>ddGTP</a:t>
            </a:r>
            <a:r>
              <a:rPr lang="en-GB" dirty="0"/>
              <a:t>, </a:t>
            </a:r>
            <a:r>
              <a:rPr lang="en-GB" dirty="0" err="1"/>
              <a:t>ddCTP</a:t>
            </a:r>
            <a:r>
              <a:rPr lang="en-GB" dirty="0"/>
              <a:t>, or </a:t>
            </a:r>
            <a:r>
              <a:rPr lang="en-GB" dirty="0" err="1"/>
              <a:t>ddTTP</a:t>
            </a:r>
            <a:r>
              <a:rPr lang="en-GB" dirty="0"/>
              <a:t>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Four separate reactions are needed in this process to test all four </a:t>
            </a:r>
            <a:r>
              <a:rPr lang="en-GB" dirty="0" err="1">
                <a:solidFill>
                  <a:srgbClr val="202122"/>
                </a:solidFill>
              </a:rPr>
              <a:t>ddNTPs</a:t>
            </a:r>
            <a:endParaRPr lang="en-GB" dirty="0">
              <a:solidFill>
                <a:srgbClr val="202122"/>
              </a:solidFill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</a:t>
            </a:r>
            <a:r>
              <a:rPr lang="en-GB" dirty="0" err="1">
                <a:solidFill>
                  <a:srgbClr val="202122"/>
                </a:solidFill>
              </a:rPr>
              <a:t>ddNTP</a:t>
            </a:r>
            <a:r>
              <a:rPr lang="en-GB" dirty="0">
                <a:solidFill>
                  <a:srgbClr val="202122"/>
                </a:solidFill>
              </a:rPr>
              <a:t> stops the DNA polymerase when it comes to a base of that type (e.g. A, T, G, C)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fragments are then run on a gel. The smallest move through the gel furthest and the ‘ladder’ shows the sequence of the DNA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33ABE-E7B1-4826-F2E1-703ECE5D4636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www.youtube.com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watch?v</a:t>
            </a:r>
            <a:r>
              <a:rPr lang="en-GB" dirty="0">
                <a:hlinkClick r:id="rId3"/>
              </a:rPr>
              <a:t>=FvHRio1yyhQ&amp;t=171s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58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E87A-81A9-2178-88AC-5695C84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79AE-73E9-2CBE-242A-315BC0AB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26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Illumina (short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2921ED-852F-A900-F0D3-BE654EDB75BD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Sequencing by synthesis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‘Short read’ technology – DNA is cut up into 200-600 bp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 DNA is amplified, so there are lots of copies of the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They are denatured, then fluorescent complimentary bases are attached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These fluoresce different colours, which is recorded, and the sequence is identified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947D-43FF-6078-AF90-BBD35FC89DC0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womKfikWlxM</a:t>
            </a:r>
            <a:endParaRPr lang="en-US" dirty="0"/>
          </a:p>
        </p:txBody>
      </p:sp>
      <p:pic>
        <p:nvPicPr>
          <p:cNvPr id="6146" name="Picture 2" descr="Illumina Dye Sequencing - an overview | ScienceDirect Topics">
            <a:extLst>
              <a:ext uri="{FF2B5EF4-FFF2-40B4-BE49-F238E27FC236}">
                <a16:creationId xmlns:a16="http://schemas.microsoft.com/office/drawing/2014/main" id="{77A73B94-275A-7B49-BD86-E1B517AA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97" y="1325563"/>
            <a:ext cx="6424115" cy="44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5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CE4E-42E2-0A5B-D338-B2672D1D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6894-629A-8821-24D0-A6F012F3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938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Nanopore (long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E848E1-1EA0-3260-6988-D7A382071991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‘Long read’ technology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  <a:latin typeface="HelveticaNow"/>
              </a:rPr>
              <a:t>A DNA library is prepared (proteins are added)</a:t>
            </a:r>
            <a:endParaRPr lang="en-GB" dirty="0">
              <a:latin typeface="HelveticaNow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Nucleic acids are passed through a protein nanopore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As the different bases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move through the nanopore, it creates a different electrical signal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These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resulting changes in the electrical </a:t>
            </a: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signal is decoded to provide the specific DNA or RNA sequence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913B-74C0-822C-BA88-9DD24A466377}"/>
              </a:ext>
            </a:extLst>
          </p:cNvPr>
          <p:cNvSpPr txBox="1"/>
          <p:nvPr/>
        </p:nvSpPr>
        <p:spPr>
          <a:xfrm>
            <a:off x="4661010" y="5753447"/>
            <a:ext cx="604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www.youtube.com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watch?v</a:t>
            </a:r>
            <a:r>
              <a:rPr lang="en-GB" dirty="0">
                <a:hlinkClick r:id="rId2"/>
              </a:rPr>
              <a:t>=RcP85JHLmnI&amp;t=18s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A5BDF3-DB0F-45A1-93B9-9C679BF1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98" y="1380143"/>
            <a:ext cx="6816551" cy="4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6B34E-7A30-1063-52AC-3A3167C6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F34F-AE7B-039A-3E23-3B0BFCC4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21C3-2366-A671-1D17-7C163C6E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70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6C1B-6DCC-4C6C-BD39-F802C9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7B0-E77C-2F1E-733F-7D6EB160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7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8433-D013-0243-0B95-487E5EFA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FDEE-CC44-85E3-9D83-C01C2F130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7738235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CCEB-AC19-83E9-1FDE-F21E7AF26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  <p:pic>
        <p:nvPicPr>
          <p:cNvPr id="6" name="Picture 8" descr="Omicron, Its Mutations, and the Antibody Response | Science | AAAS">
            <a:extLst>
              <a:ext uri="{FF2B5EF4-FFF2-40B4-BE49-F238E27FC236}">
                <a16:creationId xmlns:a16="http://schemas.microsoft.com/office/drawing/2014/main" id="{0CA9F3A9-C17C-6BAF-A46D-05091BF7B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13" y="3337642"/>
            <a:ext cx="4898287" cy="32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B7376-57B5-FEA1-1B18-5223D4A0C44F}"/>
              </a:ext>
            </a:extLst>
          </p:cNvPr>
          <p:cNvSpPr txBox="1"/>
          <p:nvPr/>
        </p:nvSpPr>
        <p:spPr>
          <a:xfrm>
            <a:off x="10970474" y="6488668"/>
            <a:ext cx="125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 2022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E39401D-5EBA-74A2-4F3E-666DF6C48CEE}"/>
              </a:ext>
            </a:extLst>
          </p:cNvPr>
          <p:cNvSpPr txBox="1">
            <a:spLocks/>
          </p:cNvSpPr>
          <p:nvPr/>
        </p:nvSpPr>
        <p:spPr>
          <a:xfrm>
            <a:off x="6461735" y="4001294"/>
            <a:ext cx="41967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i="1" dirty="0">
                <a:solidFill>
                  <a:srgbClr val="000000"/>
                </a:solidFill>
                <a:cs typeface="Arial" panose="020B0604020202020204" pitchFamily="34" charset="0"/>
              </a:rPr>
              <a:t>Publicly available ‘background’ sequences are critical for public health inference.</a:t>
            </a:r>
            <a:endParaRPr lang="en-US" sz="2500" i="1" dirty="0"/>
          </a:p>
        </p:txBody>
      </p:sp>
    </p:spTree>
    <p:extLst>
      <p:ext uri="{BB962C8B-B14F-4D97-AF65-F5344CB8AC3E}">
        <p14:creationId xmlns:p14="http://schemas.microsoft.com/office/powerpoint/2010/main" val="20378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E294D1-4BCD-1F29-301A-A80F6EB9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DD4A01-6C54-F85F-985A-70B79F01D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0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D501D-B5B1-7541-13FF-AFAA7E56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9DBB-63AA-6E6D-3060-34CB08BAC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51DB50-5329-6CFA-55CB-1BEAAAA34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F628DB-3402-51FC-4CFF-F084957EF462}"/>
              </a:ext>
            </a:extLst>
          </p:cNvPr>
          <p:cNvGrpSpPr/>
          <p:nvPr/>
        </p:nvGrpSpPr>
        <p:grpSpPr>
          <a:xfrm>
            <a:off x="0" y="2814638"/>
            <a:ext cx="12192000" cy="2091450"/>
            <a:chOff x="0" y="2814638"/>
            <a:chExt cx="12192000" cy="20914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0AE9A6-BB58-4A55-7C3F-6C2EF01B5505}"/>
                </a:ext>
              </a:extLst>
            </p:cNvPr>
            <p:cNvSpPr/>
            <p:nvPr/>
          </p:nvSpPr>
          <p:spPr>
            <a:xfrm>
              <a:off x="838199" y="2814638"/>
              <a:ext cx="10515599" cy="152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1DCA863-5571-B859-68D4-25ADB51B52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94" t="58205" r="4642" b="14291"/>
            <a:stretch/>
          </p:blipFill>
          <p:spPr bwMode="auto">
            <a:xfrm>
              <a:off x="10783545" y="3558947"/>
              <a:ext cx="1408455" cy="1137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4C13907-4D25-53FB-7E27-FF9BA6F5AF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50" t="5078" r="4454" b="64291"/>
            <a:stretch/>
          </p:blipFill>
          <p:spPr bwMode="auto">
            <a:xfrm>
              <a:off x="7780495" y="3205256"/>
              <a:ext cx="1844298" cy="1528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D3C88AE-F661-893C-C33E-9D9694290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09" t="6107" r="33862" b="68223"/>
            <a:stretch/>
          </p:blipFill>
          <p:spPr bwMode="auto">
            <a:xfrm>
              <a:off x="5253924" y="3418475"/>
              <a:ext cx="1424765" cy="1281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FE6A340-6BCC-C067-4B95-C323EF052C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01" t="3054" r="59403" b="61238"/>
            <a:stretch/>
          </p:blipFill>
          <p:spPr bwMode="auto">
            <a:xfrm>
              <a:off x="2301559" y="3123890"/>
              <a:ext cx="1844298" cy="178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6A45779-A7C5-21FB-319B-637AA3A65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" r="88810" b="64291"/>
            <a:stretch/>
          </p:blipFill>
          <p:spPr bwMode="auto">
            <a:xfrm>
              <a:off x="0" y="3110195"/>
              <a:ext cx="1017831" cy="178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ECF2AD-B146-BFAF-DEFD-E7D970F70619}"/>
                </a:ext>
              </a:extLst>
            </p:cNvPr>
            <p:cNvCxnSpPr>
              <a:cxnSpLocks/>
            </p:cNvCxnSpPr>
            <p:nvPr/>
          </p:nvCxnSpPr>
          <p:spPr>
            <a:xfrm>
              <a:off x="1332855" y="4092240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E8434C6-BADB-2EA8-4A8B-CCAC1FC8875E}"/>
                </a:ext>
              </a:extLst>
            </p:cNvPr>
            <p:cNvCxnSpPr>
              <a:cxnSpLocks/>
            </p:cNvCxnSpPr>
            <p:nvPr/>
          </p:nvCxnSpPr>
          <p:spPr>
            <a:xfrm>
              <a:off x="4352442" y="4089134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A2C553-7378-8BB2-A506-36BBF333C711}"/>
                </a:ext>
              </a:extLst>
            </p:cNvPr>
            <p:cNvCxnSpPr>
              <a:cxnSpLocks/>
            </p:cNvCxnSpPr>
            <p:nvPr/>
          </p:nvCxnSpPr>
          <p:spPr>
            <a:xfrm>
              <a:off x="6845119" y="4089134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A157F0-1118-91C4-F86B-73B174CE3932}"/>
                </a:ext>
              </a:extLst>
            </p:cNvPr>
            <p:cNvCxnSpPr>
              <a:cxnSpLocks/>
            </p:cNvCxnSpPr>
            <p:nvPr/>
          </p:nvCxnSpPr>
          <p:spPr>
            <a:xfrm>
              <a:off x="9819711" y="4059010"/>
              <a:ext cx="71292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96D19A-EBA4-DF83-7EA2-347F7EE6F5B6}"/>
                </a:ext>
              </a:extLst>
            </p:cNvPr>
            <p:cNvSpPr txBox="1"/>
            <p:nvPr/>
          </p:nvSpPr>
          <p:spPr>
            <a:xfrm>
              <a:off x="660557" y="3403968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nucleic acid (DNA) extraction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D073BC-6407-FEFB-315B-263FC6BB4B6E}"/>
                </a:ext>
              </a:extLst>
            </p:cNvPr>
            <p:cNvSpPr txBox="1"/>
            <p:nvPr/>
          </p:nvSpPr>
          <p:spPr>
            <a:xfrm>
              <a:off x="3852142" y="3354963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fragmentation (short-read)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A88056-1EE3-143E-5EE1-E36C726D3FCC}"/>
                </a:ext>
              </a:extLst>
            </p:cNvPr>
            <p:cNvSpPr txBox="1"/>
            <p:nvPr/>
          </p:nvSpPr>
          <p:spPr>
            <a:xfrm>
              <a:off x="6321786" y="3639502"/>
              <a:ext cx="1825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sequencing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DF95E6-FDBC-AA5F-8F9A-39FEE633EEC2}"/>
                </a:ext>
              </a:extLst>
            </p:cNvPr>
            <p:cNvSpPr txBox="1"/>
            <p:nvPr/>
          </p:nvSpPr>
          <p:spPr>
            <a:xfrm>
              <a:off x="9259754" y="3395870"/>
              <a:ext cx="18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read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98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46CFD-73DE-D0A3-00EF-1E4DD70B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82DFA-BD5C-163C-3C1C-349228FA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9EC753-BD1A-0DD0-BE77-91C7AB9A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159E5-D4FE-2509-1821-C1B10C86D27B}"/>
              </a:ext>
            </a:extLst>
          </p:cNvPr>
          <p:cNvSpPr/>
          <p:nvPr/>
        </p:nvSpPr>
        <p:spPr>
          <a:xfrm>
            <a:off x="838199" y="3657600"/>
            <a:ext cx="10515599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7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40E1-C5E8-4F28-E305-ED65B063D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2E09-AFE3-B902-0806-C74315D4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1006C00-8F5C-1DEE-9279-9BA3F7A0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332859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93709-0306-2CD6-677A-BDB1CB3E6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7E11-A5C6-9421-6572-2981EA84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mNGS</a:t>
            </a:r>
            <a:r>
              <a:rPr lang="en-US" dirty="0"/>
              <a:t> is the sequencing of ALL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genetic material recovered directly from environmental or clinical samples.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This is in contrast to ‘amplicon’ sequencing which uses primer targets to sequence only material of an organism (e.g. pathogen) of interest.</a:t>
            </a:r>
          </a:p>
          <a:p>
            <a:r>
              <a:rPr lang="en-US" dirty="0" err="1">
                <a:solidFill>
                  <a:srgbClr val="040C28"/>
                </a:solidFill>
                <a:latin typeface="Google Sans"/>
              </a:rPr>
              <a:t>mNGS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requires both laboratory and bioinformatics expertise.</a:t>
            </a:r>
          </a:p>
          <a:p>
            <a:r>
              <a:rPr lang="en-US" sz="2800" dirty="0" err="1"/>
              <a:t>mNGS</a:t>
            </a:r>
            <a:r>
              <a:rPr lang="en-US" sz="2800" dirty="0"/>
              <a:t> is </a:t>
            </a:r>
            <a:r>
              <a:rPr lang="en-US" dirty="0"/>
              <a:t>particularly useful for identifying the etiology of viral disease because there is no single gene </a:t>
            </a:r>
            <a:r>
              <a:rPr lang="en-US" sz="2800" dirty="0"/>
              <a:t>common across all viral genomes (in contrast to bacteria and protozoa, e.g. 16S)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26D911-BCED-CCE3-0170-9C964796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3" y="365125"/>
            <a:ext cx="10715625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is </a:t>
            </a:r>
            <a:r>
              <a:rPr lang="en-US" b="1" dirty="0">
                <a:solidFill>
                  <a:srgbClr val="C00000"/>
                </a:solidFill>
              </a:rPr>
              <a:t>metagenomic NGS </a:t>
            </a:r>
            <a:r>
              <a:rPr lang="en-US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mNGS</a:t>
            </a:r>
            <a:r>
              <a:rPr lang="en-US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53219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7153-EF96-3A7F-38D6-38DC5E5CF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BA636F-CB86-8E48-546B-65E76C1B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91738" cy="1325563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mNGS</a:t>
            </a:r>
            <a:r>
              <a:rPr lang="en-US" dirty="0"/>
              <a:t> for LMICs?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AD56FE-BF30-1406-3B27-767375761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4871" cy="4351338"/>
          </a:xfrm>
        </p:spPr>
        <p:txBody>
          <a:bodyPr>
            <a:normAutofit/>
          </a:bodyPr>
          <a:lstStyle/>
          <a:p>
            <a:r>
              <a:rPr lang="en-US" dirty="0"/>
              <a:t>One protocol with nearly limitless applications!</a:t>
            </a:r>
          </a:p>
          <a:p>
            <a:pPr lvl="1"/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No need for multiple kits and reagents to be ordered and testing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Training pipeline is discrete and powerful</a:t>
            </a:r>
            <a:endParaRPr lang="en-US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Computational tools for accessibility are becoming more readily available (e.g. CZID).</a:t>
            </a: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Still many challenges: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Expense!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Supply chain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Difficulty of bioinformatics analysis</a:t>
            </a:r>
          </a:p>
        </p:txBody>
      </p:sp>
      <p:pic>
        <p:nvPicPr>
          <p:cNvPr id="8" name="Picture 7" descr="A person in blue lab coats working in a room&#10;&#10;Description automatically generated">
            <a:extLst>
              <a:ext uri="{FF2B5EF4-FFF2-40B4-BE49-F238E27FC236}">
                <a16:creationId xmlns:a16="http://schemas.microsoft.com/office/drawing/2014/main" id="{E3270F05-365D-0A13-CB97-3B287E19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532" y="1789813"/>
            <a:ext cx="3342468" cy="2506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in blue gloves holding a tube&#10;&#10;Description automatically generated">
            <a:extLst>
              <a:ext uri="{FF2B5EF4-FFF2-40B4-BE49-F238E27FC236}">
                <a16:creationId xmlns:a16="http://schemas.microsoft.com/office/drawing/2014/main" id="{D4643192-8C58-DAE0-76FB-BD8C7DC26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532" y="4356841"/>
            <a:ext cx="3342468" cy="2506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EE60B-4AFA-4BF6-C05D-327C11336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07" b="35390"/>
          <a:stretch/>
        </p:blipFill>
        <p:spPr>
          <a:xfrm>
            <a:off x="9395419" y="526527"/>
            <a:ext cx="2521434" cy="781806"/>
          </a:xfrm>
          <a:prstGeom prst="rect">
            <a:avLst/>
          </a:prstGeom>
        </p:spPr>
      </p:pic>
      <p:pic>
        <p:nvPicPr>
          <p:cNvPr id="12" name="Picture 11" descr="A blue and white logo&#10;&#10;Description automatically generated">
            <a:extLst>
              <a:ext uri="{FF2B5EF4-FFF2-40B4-BE49-F238E27FC236}">
                <a16:creationId xmlns:a16="http://schemas.microsoft.com/office/drawing/2014/main" id="{9A0726B6-AB42-26D9-9616-2C32D7F115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477" t="16071" r="17856" b="13691"/>
          <a:stretch/>
        </p:blipFill>
        <p:spPr>
          <a:xfrm>
            <a:off x="8310187" y="508060"/>
            <a:ext cx="948268" cy="9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75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68C90-9CBD-BA55-19BA-8DF42DA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C4A1-08A3-A4BE-4782-6551268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1836E-E2B9-9C40-B4D4-D4935656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introduce </a:t>
            </a:r>
            <a:r>
              <a:rPr lang="en-US" sz="3200" dirty="0" err="1"/>
              <a:t>mNGS</a:t>
            </a:r>
            <a:r>
              <a:rPr lang="en-US" sz="3200" dirty="0"/>
              <a:t> in Global Health</a:t>
            </a:r>
          </a:p>
          <a:p>
            <a:r>
              <a:rPr lang="en-US" sz="3200" dirty="0">
                <a:highlight>
                  <a:srgbClr val="FFFF00"/>
                </a:highlight>
              </a:rPr>
              <a:t>To introduce and interpret Bohl et al. 2022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368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7177B-666B-D15A-6AE6-E418C20D8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3637EEB-B7CE-823E-D839-B177B961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29" y="1874209"/>
            <a:ext cx="10275141" cy="31095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D83660D-1928-6BC1-4753-FCB1A406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mNGS</a:t>
            </a:r>
            <a:r>
              <a:rPr lang="en-US" dirty="0"/>
              <a:t> in Global Health: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732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F484C-F26B-D982-5416-F0477AF9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E484-16BD-EAB1-7402-291A1F2B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29A29-0FED-1466-9BAB-35E55CBF8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highlight>
                  <a:srgbClr val="FFFF00"/>
                </a:highlight>
              </a:rPr>
              <a:t>To introduce </a:t>
            </a:r>
            <a:r>
              <a:rPr lang="en-US" sz="3200" dirty="0" err="1">
                <a:highlight>
                  <a:srgbClr val="FFFF00"/>
                </a:highlight>
              </a:rPr>
              <a:t>mNGS</a:t>
            </a:r>
            <a:r>
              <a:rPr lang="en-US" sz="3200" dirty="0">
                <a:highlight>
                  <a:srgbClr val="FFFF00"/>
                </a:highlight>
              </a:rPr>
              <a:t> in Global Health</a:t>
            </a:r>
          </a:p>
          <a:p>
            <a:r>
              <a:rPr lang="en-US" sz="3200" dirty="0"/>
              <a:t>To introduce and interpret Bohl et al. 2022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14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175A2-A135-FC9F-1436-A1DA4B17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59F840-FD7A-285E-99A2-17CCCDB8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What</a:t>
            </a:r>
            <a:r>
              <a:rPr lang="en-US" dirty="0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3F9009-1152-52F4-5E69-6DDDE711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6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E8AC2-DB60-3A4D-EE08-6BC3E646F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E1D993-AF9E-7E81-7864-FFC77CCD6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What</a:t>
            </a:r>
            <a:r>
              <a:rPr lang="en-US" dirty="0"/>
              <a:t> did Bohl et al. do?</a:t>
            </a:r>
            <a:endParaRPr lang="en-US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71B4D6-31C3-03A6-02FC-87A07911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mNGS</a:t>
            </a:r>
            <a:r>
              <a:rPr lang="en-US" dirty="0"/>
              <a:t> to identify the etiology of febrile disease among patients in </a:t>
            </a:r>
            <a:r>
              <a:rPr lang="en-US" dirty="0" err="1"/>
              <a:t>periurban</a:t>
            </a:r>
            <a:r>
              <a:rPr lang="en-US" dirty="0"/>
              <a:t> Kampong Speu province, Cambodia</a:t>
            </a:r>
          </a:p>
          <a:p>
            <a:endParaRPr lang="en-US" dirty="0"/>
          </a:p>
          <a:p>
            <a:r>
              <a:rPr lang="en-US" dirty="0">
                <a:highlight>
                  <a:srgbClr val="FF00FF"/>
                </a:highlight>
              </a:rPr>
              <a:t>Add map from Berkeley talk</a:t>
            </a:r>
          </a:p>
        </p:txBody>
      </p:sp>
    </p:spTree>
    <p:extLst>
      <p:ext uri="{BB962C8B-B14F-4D97-AF65-F5344CB8AC3E}">
        <p14:creationId xmlns:p14="http://schemas.microsoft.com/office/powerpoint/2010/main" val="2364802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E48CF-B3F6-F0E5-847D-57185C219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A4ABFD-B107-4334-C5C1-9E8CB341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935BD8-971C-9C87-B915-4C534324F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89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</p:spTree>
    <p:extLst>
      <p:ext uri="{BB962C8B-B14F-4D97-AF65-F5344CB8AC3E}">
        <p14:creationId xmlns:p14="http://schemas.microsoft.com/office/powerpoint/2010/main" val="14561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C93C-6F5D-E7FC-D40D-99F324BD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D7AD3A-378B-E195-711F-CB4691AC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14165C-9EEB-9377-3A73-930DA9BCC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1" y="1704975"/>
            <a:ext cx="5553290" cy="37322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500" b="1" dirty="0"/>
              <a:t>Field</a:t>
            </a:r>
          </a:p>
          <a:p>
            <a:r>
              <a:rPr lang="en-US" dirty="0"/>
              <a:t>Collected serum samples from febrile patients in Kampong Speu, Cambodia</a:t>
            </a:r>
          </a:p>
          <a:p>
            <a:pPr lvl="1"/>
            <a:r>
              <a:rPr lang="en-US" dirty="0"/>
              <a:t>Patients 6 months – 65 years</a:t>
            </a:r>
          </a:p>
          <a:p>
            <a:pPr lvl="1"/>
            <a:r>
              <a:rPr lang="en-US" dirty="0"/>
              <a:t>Fever 38+</a:t>
            </a:r>
            <a:r>
              <a:rPr lang="en-US" baseline="30000" dirty="0"/>
              <a:t>0</a:t>
            </a:r>
            <a:r>
              <a:rPr lang="en-US" dirty="0"/>
              <a:t>C</a:t>
            </a:r>
          </a:p>
          <a:p>
            <a:r>
              <a:rPr lang="en-US" dirty="0"/>
              <a:t>Samples derived from two groups: </a:t>
            </a:r>
          </a:p>
          <a:p>
            <a:pPr lvl="1"/>
            <a:r>
              <a:rPr lang="en-US" dirty="0"/>
              <a:t>‘community’ study (childhood cohort study + ‘sick visits’) </a:t>
            </a:r>
          </a:p>
          <a:p>
            <a:pPr lvl="1"/>
            <a:r>
              <a:rPr lang="en-US" dirty="0"/>
              <a:t>‘hospital’ study</a:t>
            </a:r>
          </a:p>
          <a:p>
            <a:r>
              <a:rPr lang="en-US" dirty="0"/>
              <a:t>23 afebrile child control samples from community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1526DB-151A-74BD-2DE0-F153228234EF}"/>
              </a:ext>
            </a:extLst>
          </p:cNvPr>
          <p:cNvSpPr txBox="1">
            <a:spLocks/>
          </p:cNvSpPr>
          <p:nvPr/>
        </p:nvSpPr>
        <p:spPr>
          <a:xfrm>
            <a:off x="6427969" y="1562095"/>
            <a:ext cx="6105525" cy="37322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Lab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Sample 5ml whole blood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Centrifuge to serum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RNA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Library preparation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mNGS</a:t>
            </a:r>
            <a:endParaRPr lang="en-US" dirty="0"/>
          </a:p>
          <a:p>
            <a:pPr lvl="1"/>
            <a:r>
              <a:rPr lang="en-US" dirty="0"/>
              <a:t>(with host RNA deletion 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Clinical validation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1935205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7A577-AE98-58B6-4E74-793A314D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06E171-EDFF-2194-FD11-071EB5B7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2DE4C2-5D02-EBB4-6528-DF20DDF11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</p:spTree>
    <p:extLst>
      <p:ext uri="{BB962C8B-B14F-4D97-AF65-F5344CB8AC3E}">
        <p14:creationId xmlns:p14="http://schemas.microsoft.com/office/powerpoint/2010/main" val="76769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1C22-6582-DC06-B31C-705006E4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C1002-01AD-46D0-3A2B-660B5367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How</a:t>
            </a:r>
            <a:r>
              <a:rPr lang="en-US" dirty="0"/>
              <a:t> did Bohl et al. do it?</a:t>
            </a:r>
            <a:endParaRPr lang="en-US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340AEF-F737-9662-EC9E-A936FF9FC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270" y="1704975"/>
            <a:ext cx="6105525" cy="3732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b="1" dirty="0"/>
              <a:t>Bioinformatics</a:t>
            </a:r>
          </a:p>
          <a:p>
            <a:r>
              <a:rPr lang="en-US" dirty="0"/>
              <a:t>CZID</a:t>
            </a:r>
          </a:p>
          <a:p>
            <a:r>
              <a:rPr lang="en-US" dirty="0"/>
              <a:t>Pathogen ID via Z-score criteria</a:t>
            </a:r>
          </a:p>
          <a:p>
            <a:r>
              <a:rPr lang="en-US" dirty="0"/>
              <a:t>Collection of geospatial Google Earth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87E4-5F89-CF45-60A7-A19D3126A218}"/>
              </a:ext>
            </a:extLst>
          </p:cNvPr>
          <p:cNvSpPr txBox="1">
            <a:spLocks/>
          </p:cNvSpPr>
          <p:nvPr/>
        </p:nvSpPr>
        <p:spPr>
          <a:xfrm>
            <a:off x="6385347" y="1704975"/>
            <a:ext cx="5669494" cy="3732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500" b="1" dirty="0"/>
              <a:t>Statistics</a:t>
            </a:r>
          </a:p>
          <a:p>
            <a:r>
              <a:rPr lang="en-US" dirty="0"/>
              <a:t>Response: infection with a vector-borne pathogen</a:t>
            </a:r>
          </a:p>
          <a:p>
            <a:r>
              <a:rPr lang="en-US" dirty="0"/>
              <a:t>Predictors: Demographic attributes of the patient + geospatial features of the patient’s locality</a:t>
            </a:r>
          </a:p>
        </p:txBody>
      </p:sp>
    </p:spTree>
    <p:extLst>
      <p:ext uri="{BB962C8B-B14F-4D97-AF65-F5344CB8AC3E}">
        <p14:creationId xmlns:p14="http://schemas.microsoft.com/office/powerpoint/2010/main" val="331230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F32E-F3C2-5BFF-C098-4E0694BA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AA7C-00E7-54E9-C0CB-577C79EE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996D672-78BE-2200-C9C1-363E5CD9088D}"/>
              </a:ext>
            </a:extLst>
          </p:cNvPr>
          <p:cNvSpPr txBox="1">
            <a:spLocks/>
          </p:cNvSpPr>
          <p:nvPr/>
        </p:nvSpPr>
        <p:spPr>
          <a:xfrm>
            <a:off x="1189412" y="379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/>
              <a:t>Why</a:t>
            </a:r>
            <a:r>
              <a:rPr lang="en-US"/>
              <a:t> did Bohl et al. perform their study?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505461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9A99-2372-DCB6-67E7-C1B04AA26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74C00C-70FA-FF4A-6EAB-875B4126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1EE206-8E4C-1B1F-4DF8-672A40A3E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869971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11DB9-8746-1286-BE01-CA6125CB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E0299E-A707-9658-67A6-17C15BAD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412" y="379412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Why</a:t>
            </a:r>
            <a:r>
              <a:rPr lang="en-US" dirty="0"/>
              <a:t> did Bohl et al. perform their study? 		</a:t>
            </a:r>
            <a:endParaRPr lang="en-US" i="1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7903E9-C09E-3AE7-B72F-71058860F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88" y="1603375"/>
            <a:ext cx="11206163" cy="4875213"/>
          </a:xfrm>
        </p:spPr>
        <p:txBody>
          <a:bodyPr>
            <a:normAutofit/>
          </a:bodyPr>
          <a:lstStyle/>
          <a:p>
            <a:r>
              <a:rPr lang="en-US" dirty="0"/>
              <a:t>To identify unrecognized causes of fever in an under-resourced setting</a:t>
            </a:r>
            <a:endParaRPr lang="en-US" u="sng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48FE58A-8B7B-4376-059C-11318FF7239D}"/>
              </a:ext>
            </a:extLst>
          </p:cNvPr>
          <p:cNvSpPr txBox="1">
            <a:spLocks/>
          </p:cNvSpPr>
          <p:nvPr/>
        </p:nvSpPr>
        <p:spPr>
          <a:xfrm>
            <a:off x="1177551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/>
              <a:t>What</a:t>
            </a:r>
            <a:r>
              <a:rPr lang="en-US" dirty="0"/>
              <a:t> did they find? 		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344869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C308-59FA-005A-C00F-53A8E8836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68763-5C17-294F-1219-0594B05A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28DA2-2CF0-FC7E-7BF2-4AA7161A7707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4C79EF-60A3-CC74-1D5E-804E7A47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5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B2521-BC5B-BC88-CBC0-7F9FC101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49FAFC2-41DA-F923-8D6B-C1E9F42FA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78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96F61-EBA5-3F16-99B9-1F4EA3CF4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5517CA-3693-7217-9500-9EDD7761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4D5-0B92-CA5D-90FA-61F31F3167D0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1C699A-007E-A332-9128-D701AC40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9E463-0A0D-08BB-A90F-4ACD5D91F0D3}"/>
              </a:ext>
            </a:extLst>
          </p:cNvPr>
          <p:cNvSpPr/>
          <p:nvPr/>
        </p:nvSpPr>
        <p:spPr>
          <a:xfrm>
            <a:off x="5501746" y="350835"/>
            <a:ext cx="2799292" cy="27781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51990D-4861-9A10-F2C3-6CCDF1EE01B1}"/>
              </a:ext>
            </a:extLst>
          </p:cNvPr>
          <p:cNvSpPr/>
          <p:nvPr/>
        </p:nvSpPr>
        <p:spPr>
          <a:xfrm>
            <a:off x="8643096" y="365125"/>
            <a:ext cx="2799292" cy="26352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9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B53A-4855-27BC-ACC1-0BEE5C52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D2A2AC-F31D-1768-CE3A-B47D2477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30A08-3901-C921-C61F-2A702084E083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923B464-AF59-0AEA-70A6-A65FD0076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E7A40-3FDB-B1FD-1695-20AF979D1018}"/>
              </a:ext>
            </a:extLst>
          </p:cNvPr>
          <p:cNvSpPr/>
          <p:nvPr/>
        </p:nvSpPr>
        <p:spPr>
          <a:xfrm>
            <a:off x="8643096" y="3696231"/>
            <a:ext cx="2799292" cy="553998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74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4FCA6-3575-19AB-723C-F3CDEB6B8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F226E3-5A37-755C-CE57-77F8ADC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7C02F9-7603-6420-5FE7-14A7DF40DEAD}"/>
              </a:ext>
            </a:extLst>
          </p:cNvPr>
          <p:cNvSpPr txBox="1"/>
          <p:nvPr/>
        </p:nvSpPr>
        <p:spPr>
          <a:xfrm>
            <a:off x="120539" y="6246248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1: study design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E54882-FA67-46D1-7260-6EE56243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9" y="334753"/>
            <a:ext cx="6489059" cy="634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A443BD-501C-7448-CB73-C848875DA32C}"/>
              </a:ext>
            </a:extLst>
          </p:cNvPr>
          <p:cNvSpPr/>
          <p:nvPr/>
        </p:nvSpPr>
        <p:spPr>
          <a:xfrm>
            <a:off x="8643096" y="5042923"/>
            <a:ext cx="2799292" cy="943539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8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52D8-E788-8ACF-C270-C3A3E46B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74F791-46CC-0828-AE6B-CF53C041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73B841-71EB-7D09-285B-15F0A8B86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0AD452-C4B7-0A8B-7168-E6E14E55D3BB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430473A0-110B-B9F7-1308-20EF36D9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78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2E44E-D4AA-6A1F-A205-16033AD4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F052A-70B7-C28D-ACE1-D46521C5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8DD886-9B37-08A7-2020-15D20C9F1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3102"/>
          <a:stretch/>
        </p:blipFill>
        <p:spPr>
          <a:xfrm>
            <a:off x="6605590" y="562069"/>
            <a:ext cx="5329235" cy="61696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6FD834-D700-C5DA-3F89-9F7FB84C3311}"/>
              </a:ext>
            </a:extLst>
          </p:cNvPr>
          <p:cNvSpPr txBox="1"/>
          <p:nvPr/>
        </p:nvSpPr>
        <p:spPr>
          <a:xfrm>
            <a:off x="3046744" y="379412"/>
            <a:ext cx="3043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Table 1: cohort characteristics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9D947E7-5434-A1C9-D797-F03B138D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02"/>
          <a:stretch/>
        </p:blipFill>
        <p:spPr>
          <a:xfrm>
            <a:off x="832270" y="2148955"/>
            <a:ext cx="4972108" cy="43296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FB7400-BAB2-D971-A8BE-F1E37604D633}"/>
              </a:ext>
            </a:extLst>
          </p:cNvPr>
          <p:cNvSpPr/>
          <p:nvPr/>
        </p:nvSpPr>
        <p:spPr>
          <a:xfrm>
            <a:off x="3401128" y="3200398"/>
            <a:ext cx="2185987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051282-87BC-D0CF-5E72-1D04844E883B}"/>
              </a:ext>
            </a:extLst>
          </p:cNvPr>
          <p:cNvSpPr/>
          <p:nvPr/>
        </p:nvSpPr>
        <p:spPr>
          <a:xfrm>
            <a:off x="3318324" y="6111497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0C247C-D640-B577-F023-BABF6107F2B6}"/>
              </a:ext>
            </a:extLst>
          </p:cNvPr>
          <p:cNvSpPr/>
          <p:nvPr/>
        </p:nvSpPr>
        <p:spPr>
          <a:xfrm>
            <a:off x="3294384" y="6310540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F17A5A-7271-FFC6-8E6F-C8408A780952}"/>
              </a:ext>
            </a:extLst>
          </p:cNvPr>
          <p:cNvSpPr/>
          <p:nvPr/>
        </p:nvSpPr>
        <p:spPr>
          <a:xfrm>
            <a:off x="9245071" y="1395075"/>
            <a:ext cx="2486054" cy="164894"/>
          </a:xfrm>
          <a:prstGeom prst="rect">
            <a:avLst/>
          </a:prstGeom>
          <a:solidFill>
            <a:srgbClr val="FFFF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7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594C9-FA95-F26D-EE39-9061880B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FAAE40-5237-A909-2488-919C649BD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C8641A-DEB4-52DB-B16E-6FD464F7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5F898D-72F0-D7C7-1A62-3BDCF427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765F33-146B-8D99-1DCA-0D48B80FA658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E7FEC2-8E1D-E98D-EE21-131DB31B7719}"/>
              </a:ext>
            </a:extLst>
          </p:cNvPr>
          <p:cNvSpPr/>
          <p:nvPr/>
        </p:nvSpPr>
        <p:spPr>
          <a:xfrm>
            <a:off x="297293" y="1395075"/>
            <a:ext cx="5923398" cy="5268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23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E7840-567A-B2A3-D3AA-CD59D7327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4AADB4-C7B1-3051-4A83-C2E346F2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280B19-054F-F497-9A18-BFAFC3DAB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C0462-DAEA-CDB9-5DEC-0D93CEAC6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ABFCA4B-A9F3-71A9-A4E9-B7408A295C95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8BBAA-A942-3CB1-EF9C-E166DC92E701}"/>
              </a:ext>
            </a:extLst>
          </p:cNvPr>
          <p:cNvSpPr/>
          <p:nvPr/>
        </p:nvSpPr>
        <p:spPr>
          <a:xfrm>
            <a:off x="297293" y="2790895"/>
            <a:ext cx="5923398" cy="3873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1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963F5-F9AF-DC86-7938-F1AB5AA53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75F9E9-CF9A-0ABF-9962-0B75284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B2F986-7A1F-F739-1B83-44D31A89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0DD9C0-7CD0-942F-B634-1759F9D5D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93E753-18B1-3399-A903-92FA85DF644B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4A4A2-6A1A-CD0E-5008-D69DC96F94FC}"/>
              </a:ext>
            </a:extLst>
          </p:cNvPr>
          <p:cNvSpPr/>
          <p:nvPr/>
        </p:nvSpPr>
        <p:spPr>
          <a:xfrm>
            <a:off x="7689273" y="1531758"/>
            <a:ext cx="7342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D9239C-11D1-4F61-3C32-E3AAC48C2461}"/>
              </a:ext>
            </a:extLst>
          </p:cNvPr>
          <p:cNvSpPr/>
          <p:nvPr/>
        </p:nvSpPr>
        <p:spPr>
          <a:xfrm>
            <a:off x="7308272" y="1025235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D4D62-A921-182B-7FE1-E93B2299094A}"/>
              </a:ext>
            </a:extLst>
          </p:cNvPr>
          <p:cNvSpPr/>
          <p:nvPr/>
        </p:nvSpPr>
        <p:spPr>
          <a:xfrm>
            <a:off x="297293" y="4059382"/>
            <a:ext cx="5923398" cy="2604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FB3FF-D1F6-AF53-805B-9C2A7C40DE68}"/>
              </a:ext>
            </a:extLst>
          </p:cNvPr>
          <p:cNvSpPr/>
          <p:nvPr/>
        </p:nvSpPr>
        <p:spPr>
          <a:xfrm>
            <a:off x="7377545" y="4177545"/>
            <a:ext cx="1032164" cy="11736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9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813C-30B1-9AD2-2C86-C6880D005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8AD299-AD13-D3F4-2E84-A070AA93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A4D91E-BE48-0032-0842-F0E4C172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DBC9C-3D58-2F9E-B789-48904C3D1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3911EC-D733-1077-4E23-7DA22F2CAB54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7B568D-1306-FF92-EE3D-43AA7E0E57CE}"/>
              </a:ext>
            </a:extLst>
          </p:cNvPr>
          <p:cNvSpPr/>
          <p:nvPr/>
        </p:nvSpPr>
        <p:spPr>
          <a:xfrm>
            <a:off x="7509165" y="1365501"/>
            <a:ext cx="914400" cy="9983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2C41CE-8437-5C94-524E-B0ACEB254440}"/>
              </a:ext>
            </a:extLst>
          </p:cNvPr>
          <p:cNvSpPr/>
          <p:nvPr/>
        </p:nvSpPr>
        <p:spPr>
          <a:xfrm>
            <a:off x="7308272" y="1191492"/>
            <a:ext cx="1101437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12EB4A-7155-DFA4-60F4-7D0E0D6D038F}"/>
              </a:ext>
            </a:extLst>
          </p:cNvPr>
          <p:cNvSpPr/>
          <p:nvPr/>
        </p:nvSpPr>
        <p:spPr>
          <a:xfrm>
            <a:off x="297293" y="4918364"/>
            <a:ext cx="5923398" cy="17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45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5B476-EE84-8F3D-3B99-E768C60A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EB980A-7BFF-6603-4F47-722DA519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910F90-E97F-EF9E-482D-2DC9DFB7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32" y="0"/>
            <a:ext cx="5553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/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203 pathogens detected in 489 sera samples (41.5%)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7 participants coinfected (1.4%)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‘vector-borne disease’, then ‘systemic viral disease’ were the most prevalent clinical categories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Bacteria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Rickettsia</a:t>
                </a:r>
                <a:r>
                  <a:rPr lang="en-US" sz="1900" b="1" dirty="0"/>
                  <a:t>: </a:t>
                </a:r>
                <a:r>
                  <a:rPr lang="en-US" sz="1900" dirty="0"/>
                  <a:t>4 </a:t>
                </a:r>
                <a:r>
                  <a:rPr lang="en-US" sz="1900" i="1" dirty="0" err="1"/>
                  <a:t>Orientia</a:t>
                </a:r>
                <a:r>
                  <a:rPr lang="en-US" sz="1900" i="1" dirty="0"/>
                  <a:t> tsutsugamushi</a:t>
                </a:r>
                <a:r>
                  <a:rPr lang="en-US" sz="1900" dirty="0"/>
                  <a:t>+ cases and                      1 </a:t>
                </a:r>
                <a:r>
                  <a:rPr lang="en-US" sz="1900" i="1" dirty="0"/>
                  <a:t>Rickettsia </a:t>
                </a:r>
                <a:r>
                  <a:rPr lang="en-US" sz="1900" i="1" dirty="0" err="1"/>
                  <a:t>felis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Leptospira</a:t>
                </a:r>
                <a:r>
                  <a:rPr lang="en-US" sz="1900" dirty="0"/>
                  <a:t>: 1 </a:t>
                </a:r>
                <a:r>
                  <a:rPr lang="en-US" sz="1900" i="1" dirty="0"/>
                  <a:t>L. </a:t>
                </a:r>
                <a:r>
                  <a:rPr lang="en-US" sz="1900" i="1" dirty="0" err="1"/>
                  <a:t>interrogans</a:t>
                </a:r>
                <a:r>
                  <a:rPr lang="en-US" sz="1900" dirty="0"/>
                  <a:t>+ case</a:t>
                </a:r>
                <a:r>
                  <a:rPr lang="en-US" sz="1900" i="1" dirty="0"/>
                  <a:t> 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Protozoa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Malaria: </a:t>
                </a:r>
                <a:r>
                  <a:rPr lang="en-US" sz="1900" dirty="0"/>
                  <a:t>6 low parasitemia </a:t>
                </a:r>
                <a:r>
                  <a:rPr lang="en-US" sz="1900" i="1" dirty="0"/>
                  <a:t>Plasmodium vivax+ </a:t>
                </a:r>
                <a:r>
                  <a:rPr lang="en-US" sz="1900" dirty="0"/>
                  <a:t>cases and 1 </a:t>
                </a:r>
                <a:r>
                  <a:rPr lang="en-US" sz="1900" i="1" dirty="0"/>
                  <a:t>P. </a:t>
                </a:r>
                <a:r>
                  <a:rPr lang="en-US" sz="1900" i="1" dirty="0" err="1"/>
                  <a:t>knowlesi</a:t>
                </a:r>
                <a:r>
                  <a:rPr lang="en-US" sz="1900" i="1" dirty="0"/>
                  <a:t>+ </a:t>
                </a:r>
                <a:r>
                  <a:rPr lang="en-US" sz="1900" dirty="0"/>
                  <a:t>case</a:t>
                </a:r>
              </a:p>
              <a:p>
                <a:endParaRPr lang="en-US" sz="500" b="1" dirty="0">
                  <a:solidFill>
                    <a:srgbClr val="C00000"/>
                  </a:solidFill>
                </a:endParaRPr>
              </a:p>
              <a:p>
                <a:r>
                  <a:rPr lang="en-US" sz="1900" b="1" dirty="0">
                    <a:solidFill>
                      <a:srgbClr val="C00000"/>
                    </a:solidFill>
                  </a:rPr>
                  <a:t>Viruses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138 DENV+ cases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10 CHIKV+ cases </a:t>
                </a:r>
                <a14:m>
                  <m:oMath xmlns:m="http://schemas.openxmlformats.org/officeDocument/2006/math">
                    <m:r>
                      <a:rPr lang="en-US" sz="19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dirty="0"/>
                  <a:t> added to routine PCR testing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 ZIKV+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b="1" i="1" dirty="0"/>
                  <a:t>HIV: </a:t>
                </a:r>
                <a:r>
                  <a:rPr lang="en-US" sz="1900" dirty="0"/>
                  <a:t>1 HIV-DENV2 </a:t>
                </a:r>
                <a:r>
                  <a:rPr lang="en-US" sz="1900" dirty="0" err="1"/>
                  <a:t>coninfection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linked to 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5A5257-5BC3-F5B4-2FFF-33E3A025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" y="1465332"/>
                <a:ext cx="6056199" cy="5955476"/>
              </a:xfrm>
              <a:prstGeom prst="rect">
                <a:avLst/>
              </a:prstGeom>
              <a:blipFill>
                <a:blip r:embed="rId4"/>
                <a:stretch>
                  <a:fillRect l="-1046" t="-638" r="-10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82091B-7644-CA68-C576-C79C155788D2}"/>
              </a:ext>
            </a:extLst>
          </p:cNvPr>
          <p:cNvSpPr txBox="1"/>
          <p:nvPr/>
        </p:nvSpPr>
        <p:spPr>
          <a:xfrm>
            <a:off x="3034184" y="379412"/>
            <a:ext cx="40427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2: pathogens identified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D1074-CA1B-5F2B-E85C-5C3F90697BA6}"/>
              </a:ext>
            </a:extLst>
          </p:cNvPr>
          <p:cNvSpPr/>
          <p:nvPr/>
        </p:nvSpPr>
        <p:spPr>
          <a:xfrm>
            <a:off x="8215745" y="2653973"/>
            <a:ext cx="193964" cy="116936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CAFF5-537D-9DD0-CADA-25019B68428C}"/>
              </a:ext>
            </a:extLst>
          </p:cNvPr>
          <p:cNvSpPr/>
          <p:nvPr/>
        </p:nvSpPr>
        <p:spPr>
          <a:xfrm>
            <a:off x="7523018" y="379412"/>
            <a:ext cx="886691" cy="103942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EBCE8-FCC0-210B-C807-572ECF603DC5}"/>
              </a:ext>
            </a:extLst>
          </p:cNvPr>
          <p:cNvSpPr/>
          <p:nvPr/>
        </p:nvSpPr>
        <p:spPr>
          <a:xfrm>
            <a:off x="7994073" y="51521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4B99E-9347-55FC-2C9D-2115D0C8F370}"/>
              </a:ext>
            </a:extLst>
          </p:cNvPr>
          <p:cNvSpPr/>
          <p:nvPr/>
        </p:nvSpPr>
        <p:spPr>
          <a:xfrm>
            <a:off x="8007923" y="695323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AFF08-7DD1-403A-914B-B470236AD436}"/>
              </a:ext>
            </a:extLst>
          </p:cNvPr>
          <p:cNvSpPr/>
          <p:nvPr/>
        </p:nvSpPr>
        <p:spPr>
          <a:xfrm>
            <a:off x="8021776" y="861578"/>
            <a:ext cx="415636" cy="103941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4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975-893D-C2E5-D7DA-86E9D8E3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F045-831D-F747-FDB8-E2A24B30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8859F9-2EB9-A437-3EB9-C76BB74C8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C15F22D-7762-25BE-947B-C9F8CBD3EA55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pathogen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disease?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AC00F-8BE8-BDFB-1444-02CA11BE9833}"/>
              </a:ext>
            </a:extLst>
          </p:cNvPr>
          <p:cNvSpPr/>
          <p:nvPr/>
        </p:nvSpPr>
        <p:spPr>
          <a:xfrm>
            <a:off x="360784" y="2796209"/>
            <a:ext cx="4383494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B6127-0F45-1503-595E-F05D88E6C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239D49-DAB9-38E1-C1DA-AC352B80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EB5E6-004F-EAD9-994C-282D945BAA72}"/>
              </a:ext>
            </a:extLst>
          </p:cNvPr>
          <p:cNvSpPr txBox="1"/>
          <p:nvPr/>
        </p:nvSpPr>
        <p:spPr>
          <a:xfrm>
            <a:off x="3041117" y="721330"/>
            <a:ext cx="62918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3: correlates of VBD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ED447F-19ED-C29B-8C9F-67F21F03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97" y="1617245"/>
            <a:ext cx="9488074" cy="506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D6996B-21CA-B9BC-F8BF-EF09E751B9A5}"/>
              </a:ext>
            </a:extLst>
          </p:cNvPr>
          <p:cNvSpPr/>
          <p:nvPr/>
        </p:nvSpPr>
        <p:spPr>
          <a:xfrm>
            <a:off x="3041117" y="5126183"/>
            <a:ext cx="755030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493E0-63F5-2D3D-20E6-66FEAF58992B}"/>
              </a:ext>
            </a:extLst>
          </p:cNvPr>
          <p:cNvSpPr/>
          <p:nvPr/>
        </p:nvSpPr>
        <p:spPr>
          <a:xfrm>
            <a:off x="2002025" y="5583383"/>
            <a:ext cx="179412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D31BFE-B75A-07FF-0B8F-12F08AEC08B9}"/>
              </a:ext>
            </a:extLst>
          </p:cNvPr>
          <p:cNvSpPr/>
          <p:nvPr/>
        </p:nvSpPr>
        <p:spPr>
          <a:xfrm>
            <a:off x="2701636" y="2424543"/>
            <a:ext cx="1163782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FC4EAA-7628-2B4C-8339-98216C308293}"/>
              </a:ext>
            </a:extLst>
          </p:cNvPr>
          <p:cNvSpPr/>
          <p:nvPr/>
        </p:nvSpPr>
        <p:spPr>
          <a:xfrm>
            <a:off x="3041116" y="4201177"/>
            <a:ext cx="824301" cy="164488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1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3E89F-534B-41B4-3131-A65CF6726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F7F05A-D531-A536-C8A9-5F91FFC6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70" y="379412"/>
            <a:ext cx="10515600" cy="1325563"/>
          </a:xfrm>
        </p:spPr>
        <p:txBody>
          <a:bodyPr/>
          <a:lstStyle/>
          <a:p>
            <a:r>
              <a:rPr lang="en-US" u="sng" dirty="0"/>
              <a:t>Results.</a:t>
            </a:r>
            <a:r>
              <a:rPr lang="en-US" dirty="0"/>
              <a:t>			</a:t>
            </a:r>
            <a:endParaRPr lang="en-US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289EC-325E-B8DF-B27F-EBCAAF6B250C}"/>
              </a:ext>
            </a:extLst>
          </p:cNvPr>
          <p:cNvSpPr txBox="1"/>
          <p:nvPr/>
        </p:nvSpPr>
        <p:spPr>
          <a:xfrm>
            <a:off x="608752" y="1442704"/>
            <a:ext cx="3291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Fig. 4: geospatial setting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486DF1A-F729-055B-12CA-99287E85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28" y="78431"/>
            <a:ext cx="8378731" cy="67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C0179-8798-A480-5A85-4AFC575F658C}"/>
              </a:ext>
            </a:extLst>
          </p:cNvPr>
          <p:cNvSpPr txBox="1"/>
          <p:nvPr/>
        </p:nvSpPr>
        <p:spPr>
          <a:xfrm>
            <a:off x="239524" y="2625392"/>
            <a:ext cx="329136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Crop land = predominant land-cover type (89%)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= 2</a:t>
            </a:r>
            <a:r>
              <a:rPr lang="en-US" sz="1900" baseline="30000" dirty="0"/>
              <a:t>nd</a:t>
            </a:r>
            <a:r>
              <a:rPr lang="en-US" sz="1900" dirty="0"/>
              <a:t> most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Urban participants more likely to have non-VBD (13%) vs. VBD (9%)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Still urban cases of CHIK, DENV1, DENV2,  ZIKV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92% DENV cases from crop land</a:t>
            </a:r>
          </a:p>
        </p:txBody>
      </p:sp>
    </p:spTree>
    <p:extLst>
      <p:ext uri="{BB962C8B-B14F-4D97-AF65-F5344CB8AC3E}">
        <p14:creationId xmlns:p14="http://schemas.microsoft.com/office/powerpoint/2010/main" val="211330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196A8-E3DB-4123-58B4-718FBAF6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7C83-3818-8600-F3EE-202D4AAE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4F7851-5E4C-5710-0212-B31DBCB0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7"/>
          <a:stretch/>
        </p:blipFill>
        <p:spPr bwMode="auto">
          <a:xfrm>
            <a:off x="6675920" y="0"/>
            <a:ext cx="51552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E1515F2-A8D2-0EBF-37B4-097428ECDB2F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707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10C8-9ADB-92FC-10E3-44466A37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AA7A-9148-EF89-3838-CB2B2105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65125"/>
            <a:ext cx="11823404" cy="1325563"/>
          </a:xfrm>
        </p:spPr>
        <p:txBody>
          <a:bodyPr>
            <a:normAutofit/>
          </a:bodyPr>
          <a:lstStyle/>
          <a:p>
            <a:r>
              <a:rPr lang="en-US" sz="3500" dirty="0"/>
              <a:t>Remember Koch’s postulates….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6E043986-A1F6-121D-3A8B-33A0305BA8BE}"/>
              </a:ext>
            </a:extLst>
          </p:cNvPr>
          <p:cNvSpPr txBox="1">
            <a:spLocks/>
          </p:cNvSpPr>
          <p:nvPr/>
        </p:nvSpPr>
        <p:spPr>
          <a:xfrm>
            <a:off x="244549" y="1690688"/>
            <a:ext cx="4678680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parasites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  <a:p>
            <a:pPr marL="609585" indent="-609585">
              <a:lnSpc>
                <a:spcPct val="10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But how do we know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what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65F0B8-6C04-859A-4575-24DAF13A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4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85C308-9D2C-794D-9D81-8F5080FF8B45}"/>
              </a:ext>
            </a:extLst>
          </p:cNvPr>
          <p:cNvSpPr/>
          <p:nvPr/>
        </p:nvSpPr>
        <p:spPr>
          <a:xfrm>
            <a:off x="7090576" y="3265313"/>
            <a:ext cx="3684104" cy="636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How do we get here???</a:t>
            </a:r>
          </a:p>
        </p:txBody>
      </p:sp>
    </p:spTree>
    <p:extLst>
      <p:ext uri="{BB962C8B-B14F-4D97-AF65-F5344CB8AC3E}">
        <p14:creationId xmlns:p14="http://schemas.microsoft.com/office/powerpoint/2010/main" val="427704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71193D-044E-2CF5-87CB-117C1701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F85CFF-670A-C357-7956-3FDC15FB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7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5D8B-C585-9677-AF8A-9E362011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C396-6299-B6EE-2483-92B2A3B6F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microscopy</a:t>
            </a:r>
          </a:p>
          <a:p>
            <a:r>
              <a:rPr lang="en-US" dirty="0"/>
              <a:t>culture with microscopy</a:t>
            </a:r>
          </a:p>
          <a:p>
            <a:r>
              <a:rPr lang="en-US" dirty="0"/>
              <a:t>antibody tests (e.g. ELISAs)</a:t>
            </a:r>
          </a:p>
          <a:p>
            <a:r>
              <a:rPr lang="en-US" dirty="0"/>
              <a:t>nucleic acid tests (e.g. PCR)</a:t>
            </a:r>
          </a:p>
          <a:p>
            <a:r>
              <a:rPr lang="en-US" dirty="0"/>
              <a:t>sequencing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247FDA2-112E-4BD6-855F-5B7C0514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90" y="365125"/>
            <a:ext cx="11401425" cy="1325563"/>
          </a:xfrm>
        </p:spPr>
        <p:txBody>
          <a:bodyPr>
            <a:normAutofit/>
          </a:bodyPr>
          <a:lstStyle/>
          <a:p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How do we know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what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pathogen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 causes </a:t>
            </a:r>
            <a:r>
              <a:rPr lang="en-GB" sz="3800" i="1" dirty="0">
                <a:solidFill>
                  <a:srgbClr val="000000"/>
                </a:solidFill>
                <a:cs typeface="Arial" panose="020B0604020202020204" pitchFamily="34" charset="0"/>
              </a:rPr>
              <a:t>which </a:t>
            </a:r>
            <a:r>
              <a:rPr lang="en-GB" sz="3800" u="sng" dirty="0">
                <a:solidFill>
                  <a:srgbClr val="000000"/>
                </a:solidFill>
                <a:cs typeface="Arial" panose="020B0604020202020204" pitchFamily="34" charset="0"/>
              </a:rPr>
              <a:t>disease</a:t>
            </a:r>
            <a:r>
              <a:rPr lang="en-GB" sz="3800" dirty="0">
                <a:solidFill>
                  <a:srgbClr val="000000"/>
                </a:solidFill>
                <a:cs typeface="Arial" panose="020B0604020202020204" pitchFamily="34" charset="0"/>
              </a:rPr>
              <a:t>?</a:t>
            </a:r>
            <a:endParaRPr lang="en-US" sz="3800" dirty="0"/>
          </a:p>
        </p:txBody>
      </p:sp>
      <p:pic>
        <p:nvPicPr>
          <p:cNvPr id="7" name="Graphic 6" descr="Microscope with solid fill">
            <a:extLst>
              <a:ext uri="{FF2B5EF4-FFF2-40B4-BE49-F238E27FC236}">
                <a16:creationId xmlns:a16="http://schemas.microsoft.com/office/drawing/2014/main" id="{B80C80B4-FF0A-FF50-2657-B665411E9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3525" y="2155031"/>
            <a:ext cx="2547938" cy="2547938"/>
          </a:xfrm>
          <a:prstGeom prst="rect">
            <a:avLst/>
          </a:prstGeom>
        </p:spPr>
      </p:pic>
      <p:pic>
        <p:nvPicPr>
          <p:cNvPr id="1026" name="Picture 2" descr="cell culture contamination">
            <a:extLst>
              <a:ext uri="{FF2B5EF4-FFF2-40B4-BE49-F238E27FC236}">
                <a16:creationId xmlns:a16="http://schemas.microsoft.com/office/drawing/2014/main" id="{354FAA09-B557-6C93-B1FD-02A3AF04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7100"/>
            <a:ext cx="3289300" cy="2463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3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2436</Words>
  <Application>Microsoft Macintosh PowerPoint</Application>
  <PresentationFormat>Widescreen</PresentationFormat>
  <Paragraphs>330</Paragraphs>
  <Slides>51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Google Sans</vt:lpstr>
      <vt:lpstr>Helvetica Neue</vt:lpstr>
      <vt:lpstr>HelveticaNow</vt:lpstr>
      <vt:lpstr>Office Theme</vt:lpstr>
      <vt:lpstr>– Reading Recap and Discussion – </vt:lpstr>
      <vt:lpstr>Goals for this lecture</vt:lpstr>
      <vt:lpstr>Goals for this lecture</vt:lpstr>
      <vt:lpstr>Remember Koch’s postulates….</vt:lpstr>
      <vt:lpstr>Remember Koch’s postulates….</vt:lpstr>
      <vt:lpstr>Remember Koch’s postulates….</vt:lpstr>
      <vt:lpstr>Remember Koch’s postulates….</vt:lpstr>
      <vt:lpstr>How do we know what pathogen causes which disease?</vt:lpstr>
      <vt:lpstr>How do we know what pathogen causes which disease?</vt:lpstr>
      <vt:lpstr>How do we know what pathogen causes which disease?</vt:lpstr>
      <vt:lpstr>How do we know what pathogen causes which disease?</vt:lpstr>
      <vt:lpstr>What is sequencing?</vt:lpstr>
      <vt:lpstr>What is sequencing?</vt:lpstr>
      <vt:lpstr>What is sequencing?</vt:lpstr>
      <vt:lpstr>What is sequencing?</vt:lpstr>
      <vt:lpstr>What is sequencing?</vt:lpstr>
      <vt:lpstr>Sanger Sequencing</vt:lpstr>
      <vt:lpstr>Illumina (short read) Sequencing</vt:lpstr>
      <vt:lpstr>Nanopore (long read) Sequencing</vt:lpstr>
      <vt:lpstr>Where do these sequences go once we have them?</vt:lpstr>
      <vt:lpstr>Where do these sequences go once we have them?</vt:lpstr>
      <vt:lpstr>What is metagenomic NGS (mNGS)?</vt:lpstr>
      <vt:lpstr>What is metagenomic NGS (mNGS)?</vt:lpstr>
      <vt:lpstr>What is metagenomic NGS (mNGS)?</vt:lpstr>
      <vt:lpstr>What is metagenomic NGS (mNGS)?</vt:lpstr>
      <vt:lpstr>What is metagenomic NGS (mNGS)?</vt:lpstr>
      <vt:lpstr>Why mNGS for LMICs?</vt:lpstr>
      <vt:lpstr>Goals for this lecture</vt:lpstr>
      <vt:lpstr>mNGS in Global Health:</vt:lpstr>
      <vt:lpstr>What did Bohl et al. do?</vt:lpstr>
      <vt:lpstr>What did Bohl et al. do?</vt:lpstr>
      <vt:lpstr>How did Bohl et al. do it?</vt:lpstr>
      <vt:lpstr>How did Bohl et al. do it?</vt:lpstr>
      <vt:lpstr>How did Bohl et al. do it?</vt:lpstr>
      <vt:lpstr>How did Bohl et al. do it?</vt:lpstr>
      <vt:lpstr>PowerPoint Presentation</vt:lpstr>
      <vt:lpstr>Why did Bohl et al. perform their study?   </vt:lpstr>
      <vt:lpstr>Why did Bohl et al. perform their study?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  <vt:lpstr>Results.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Cara Brook</dc:creator>
  <cp:lastModifiedBy>Cara Brook</cp:lastModifiedBy>
  <cp:revision>12</cp:revision>
  <dcterms:created xsi:type="dcterms:W3CDTF">2025-01-04T03:12:56Z</dcterms:created>
  <dcterms:modified xsi:type="dcterms:W3CDTF">2025-01-05T03:17:26Z</dcterms:modified>
</cp:coreProperties>
</file>